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6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a Zlatkovic" initials="BZ" lastIdx="0" clrIdx="0">
    <p:extLst>
      <p:ext uri="{19B8F6BF-5375-455C-9EA6-DF929625EA0E}">
        <p15:presenceInfo xmlns:p15="http://schemas.microsoft.com/office/powerpoint/2012/main" userId="Bojana Zlatk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0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97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3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8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6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8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03484-E3C8-42D7-AC18-1D5F138E7B84}" type="datetimeFigureOut">
              <a:rPr lang="en-US" smtClean="0"/>
              <a:t>16-Dec-2021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sz="440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ТЕОРИЈА ОДЛУЧИВАЊА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22781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sr-Cyrl-R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Вишекритеријумска анализа</a:t>
            </a:r>
            <a:endParaRPr lang="en-US" sz="3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67246"/>
                <a:ext cx="8596668" cy="515547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Критеријуми су са истим релативним значајем и има их 4 тако да ће се табела нормирати, тј., збир вредности по колонама биће 0.25.</a:t>
                </a:r>
              </a:p>
              <a:p>
                <a:pPr marL="0" indent="0" algn="just">
                  <a:buNone/>
                </a:pP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R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0,9</m:t>
                          </m:r>
                        </m:num>
                        <m:den>
                          <m:r>
                            <a:rPr lang="sr-Cyrl-R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2,634</m:t>
                          </m:r>
                        </m:den>
                      </m:f>
                      <m:r>
                        <a:rPr lang="sr-Cyrl-RS" sz="15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sr-Cyrl-R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0,25=0,085        </m:t>
                      </m:r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−∞,1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−0,1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5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∈[2,5)</m:t>
                                    </m:r>
                                  </m:e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∈[5,6)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0,267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−0,434</m:t>
                                    </m:r>
                                  </m:e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+0,4</m:t>
                                    </m:r>
                                  </m:e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∈[6,+∞)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67246"/>
                <a:ext cx="8596668" cy="5155473"/>
              </a:xfrm>
              <a:blipFill>
                <a:blip r:embed="rId2"/>
                <a:stretch>
                  <a:fillRect l="-567" t="-59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6300186"/>
                  </p:ext>
                </p:extLst>
              </p:nvPr>
            </p:nvGraphicFramePr>
            <p:xfrm>
              <a:off x="807961" y="2009362"/>
              <a:ext cx="460683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367">
                      <a:extLst>
                        <a:ext uri="{9D8B030D-6E8A-4147-A177-3AD203B41FA5}">
                          <a16:colId xmlns:a16="http://schemas.microsoft.com/office/drawing/2014/main" val="1603899723"/>
                        </a:ext>
                      </a:extLst>
                    </a:gridCol>
                    <a:gridCol w="921367">
                      <a:extLst>
                        <a:ext uri="{9D8B030D-6E8A-4147-A177-3AD203B41FA5}">
                          <a16:colId xmlns:a16="http://schemas.microsoft.com/office/drawing/2014/main" val="866431542"/>
                        </a:ext>
                      </a:extLst>
                    </a:gridCol>
                    <a:gridCol w="921367">
                      <a:extLst>
                        <a:ext uri="{9D8B030D-6E8A-4147-A177-3AD203B41FA5}">
                          <a16:colId xmlns:a16="http://schemas.microsoft.com/office/drawing/2014/main" val="3112294013"/>
                        </a:ext>
                      </a:extLst>
                    </a:gridCol>
                    <a:gridCol w="921367">
                      <a:extLst>
                        <a:ext uri="{9D8B030D-6E8A-4147-A177-3AD203B41FA5}">
                          <a16:colId xmlns:a16="http://schemas.microsoft.com/office/drawing/2014/main" val="362677661"/>
                        </a:ext>
                      </a:extLst>
                    </a:gridCol>
                    <a:gridCol w="921367">
                      <a:extLst>
                        <a:ext uri="{9D8B030D-6E8A-4147-A177-3AD203B41FA5}">
                          <a16:colId xmlns:a16="http://schemas.microsoft.com/office/drawing/2014/main" val="25943786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164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0,634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5432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142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</a:t>
                          </a:r>
                          <a:endParaRPr lang="en-US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2369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134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298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2,634</a:t>
                          </a:r>
                          <a:endParaRPr lang="en-US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55121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6300186"/>
                  </p:ext>
                </p:extLst>
              </p:nvPr>
            </p:nvGraphicFramePr>
            <p:xfrm>
              <a:off x="807961" y="2009362"/>
              <a:ext cx="4606835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367">
                      <a:extLst>
                        <a:ext uri="{9D8B030D-6E8A-4147-A177-3AD203B41FA5}">
                          <a16:colId xmlns:a16="http://schemas.microsoft.com/office/drawing/2014/main" val="1603899723"/>
                        </a:ext>
                      </a:extLst>
                    </a:gridCol>
                    <a:gridCol w="921367">
                      <a:extLst>
                        <a:ext uri="{9D8B030D-6E8A-4147-A177-3AD203B41FA5}">
                          <a16:colId xmlns:a16="http://schemas.microsoft.com/office/drawing/2014/main" val="866431542"/>
                        </a:ext>
                      </a:extLst>
                    </a:gridCol>
                    <a:gridCol w="921367">
                      <a:extLst>
                        <a:ext uri="{9D8B030D-6E8A-4147-A177-3AD203B41FA5}">
                          <a16:colId xmlns:a16="http://schemas.microsoft.com/office/drawing/2014/main" val="3112294013"/>
                        </a:ext>
                      </a:extLst>
                    </a:gridCol>
                    <a:gridCol w="921367">
                      <a:extLst>
                        <a:ext uri="{9D8B030D-6E8A-4147-A177-3AD203B41FA5}">
                          <a16:colId xmlns:a16="http://schemas.microsoft.com/office/drawing/2014/main" val="362677661"/>
                        </a:ext>
                      </a:extLst>
                    </a:gridCol>
                    <a:gridCol w="921367">
                      <a:extLst>
                        <a:ext uri="{9D8B030D-6E8A-4147-A177-3AD203B41FA5}">
                          <a16:colId xmlns:a16="http://schemas.microsoft.com/office/drawing/2014/main" val="25943786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639" r="-301316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325" t="-1639" r="-203311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342" t="-1639" r="-101974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1987" t="-1639" r="-2649" b="-6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0164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" t="-101639" r="-403974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0,634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5432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" t="-201639" r="-40397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142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" t="-301639" r="-40397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</a:t>
                          </a:r>
                          <a:endParaRPr lang="en-US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2369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" t="-401639" r="-40397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134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" t="-501639" r="-40397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298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2" t="-601639" r="-40397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2,634</a:t>
                          </a:r>
                          <a:endParaRPr lang="en-US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2,36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55121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3667669"/>
                  </p:ext>
                </p:extLst>
              </p:nvPr>
            </p:nvGraphicFramePr>
            <p:xfrm>
              <a:off x="5912416" y="2009362"/>
              <a:ext cx="3955095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1019">
                      <a:extLst>
                        <a:ext uri="{9D8B030D-6E8A-4147-A177-3AD203B41FA5}">
                          <a16:colId xmlns:a16="http://schemas.microsoft.com/office/drawing/2014/main" val="1098348194"/>
                        </a:ext>
                      </a:extLst>
                    </a:gridCol>
                    <a:gridCol w="791019">
                      <a:extLst>
                        <a:ext uri="{9D8B030D-6E8A-4147-A177-3AD203B41FA5}">
                          <a16:colId xmlns:a16="http://schemas.microsoft.com/office/drawing/2014/main" val="4220089528"/>
                        </a:ext>
                      </a:extLst>
                    </a:gridCol>
                    <a:gridCol w="791019">
                      <a:extLst>
                        <a:ext uri="{9D8B030D-6E8A-4147-A177-3AD203B41FA5}">
                          <a16:colId xmlns:a16="http://schemas.microsoft.com/office/drawing/2014/main" val="2138745313"/>
                        </a:ext>
                      </a:extLst>
                    </a:gridCol>
                    <a:gridCol w="791019">
                      <a:extLst>
                        <a:ext uri="{9D8B030D-6E8A-4147-A177-3AD203B41FA5}">
                          <a16:colId xmlns:a16="http://schemas.microsoft.com/office/drawing/2014/main" val="204488500"/>
                        </a:ext>
                      </a:extLst>
                    </a:gridCol>
                    <a:gridCol w="791019">
                      <a:extLst>
                        <a:ext uri="{9D8B030D-6E8A-4147-A177-3AD203B41FA5}">
                          <a16:colId xmlns:a16="http://schemas.microsoft.com/office/drawing/2014/main" val="3460480596"/>
                        </a:ext>
                      </a:extLst>
                    </a:gridCol>
                  </a:tblGrid>
                  <a:tr h="30971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Алтернативе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Критеријуми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103330"/>
                      </a:ext>
                    </a:extLst>
                  </a:tr>
                  <a:tr h="453966">
                    <a:tc v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2366078"/>
                      </a:ext>
                    </a:extLst>
                  </a:tr>
                  <a:tr h="154857"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Захтев </a:t>
                          </a:r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max-min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997593"/>
                      </a:ext>
                    </a:extLst>
                  </a:tr>
                  <a:tr h="837927">
                    <a:tc v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1181925"/>
                      </a:ext>
                    </a:extLst>
                  </a:tr>
                  <a:tr h="3097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3528391"/>
                      </a:ext>
                    </a:extLst>
                  </a:tr>
                  <a:tr h="3097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7714934"/>
                      </a:ext>
                    </a:extLst>
                  </a:tr>
                  <a:tr h="3097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559713"/>
                      </a:ext>
                    </a:extLst>
                  </a:tr>
                  <a:tr h="3097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2974126"/>
                      </a:ext>
                    </a:extLst>
                  </a:tr>
                  <a:tr h="3097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0540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3667669"/>
                  </p:ext>
                </p:extLst>
              </p:nvPr>
            </p:nvGraphicFramePr>
            <p:xfrm>
              <a:off x="5912416" y="2009362"/>
              <a:ext cx="3955095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1019">
                      <a:extLst>
                        <a:ext uri="{9D8B030D-6E8A-4147-A177-3AD203B41FA5}">
                          <a16:colId xmlns:a16="http://schemas.microsoft.com/office/drawing/2014/main" val="1098348194"/>
                        </a:ext>
                      </a:extLst>
                    </a:gridCol>
                    <a:gridCol w="791019">
                      <a:extLst>
                        <a:ext uri="{9D8B030D-6E8A-4147-A177-3AD203B41FA5}">
                          <a16:colId xmlns:a16="http://schemas.microsoft.com/office/drawing/2014/main" val="4220089528"/>
                        </a:ext>
                      </a:extLst>
                    </a:gridCol>
                    <a:gridCol w="791019">
                      <a:extLst>
                        <a:ext uri="{9D8B030D-6E8A-4147-A177-3AD203B41FA5}">
                          <a16:colId xmlns:a16="http://schemas.microsoft.com/office/drawing/2014/main" val="2138745313"/>
                        </a:ext>
                      </a:extLst>
                    </a:gridCol>
                    <a:gridCol w="791019">
                      <a:extLst>
                        <a:ext uri="{9D8B030D-6E8A-4147-A177-3AD203B41FA5}">
                          <a16:colId xmlns:a16="http://schemas.microsoft.com/office/drawing/2014/main" val="204488500"/>
                        </a:ext>
                      </a:extLst>
                    </a:gridCol>
                    <a:gridCol w="791019">
                      <a:extLst>
                        <a:ext uri="{9D8B030D-6E8A-4147-A177-3AD203B41FA5}">
                          <a16:colId xmlns:a16="http://schemas.microsoft.com/office/drawing/2014/main" val="3460480596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Алтернативе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Критеријуми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103330"/>
                      </a:ext>
                    </a:extLst>
                  </a:tr>
                  <a:tr h="548640">
                    <a:tc v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69" t="-56034" r="-303077" b="-41896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769" t="-56034" r="-203077" b="-41896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769" t="-56034" r="-103077" b="-41896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769" t="-56034" r="-3077" b="-41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2366078"/>
                      </a:ext>
                    </a:extLst>
                  </a:tr>
                  <a:tr h="154857"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Захтев </a:t>
                          </a:r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max-min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997593"/>
                      </a:ext>
                    </a:extLst>
                  </a:tr>
                  <a:tr h="1033863">
                    <a:tc v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11819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" t="-585000" r="-403077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35283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" t="-685000" r="-403077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77149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" t="-785000" r="-40307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5597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" t="-885000" r="-40307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29741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" t="-985000" r="-40307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05404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45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табела (нормирана)</a:t>
            </a:r>
          </a:p>
          <a:p>
            <a:pPr marL="0" indent="0" algn="just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902492"/>
                  </p:ext>
                </p:extLst>
              </p:nvPr>
            </p:nvGraphicFramePr>
            <p:xfrm>
              <a:off x="911668" y="2922092"/>
              <a:ext cx="81280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603899723"/>
                        </a:ext>
                      </a:extLst>
                    </a:gridCol>
                    <a:gridCol w="1159661">
                      <a:extLst>
                        <a:ext uri="{9D8B030D-6E8A-4147-A177-3AD203B41FA5}">
                          <a16:colId xmlns:a16="http://schemas.microsoft.com/office/drawing/2014/main" val="866431542"/>
                        </a:ext>
                      </a:extLst>
                    </a:gridCol>
                    <a:gridCol w="1465006">
                      <a:extLst>
                        <a:ext uri="{9D8B030D-6E8A-4147-A177-3AD203B41FA5}">
                          <a16:colId xmlns:a16="http://schemas.microsoft.com/office/drawing/2014/main" val="3112294013"/>
                        </a:ext>
                      </a:extLst>
                    </a:gridCol>
                    <a:gridCol w="1465007">
                      <a:extLst>
                        <a:ext uri="{9D8B030D-6E8A-4147-A177-3AD203B41FA5}">
                          <a16:colId xmlns:a16="http://schemas.microsoft.com/office/drawing/2014/main" val="362677661"/>
                        </a:ext>
                      </a:extLst>
                    </a:gridCol>
                    <a:gridCol w="1337187">
                      <a:extLst>
                        <a:ext uri="{9D8B030D-6E8A-4147-A177-3AD203B41FA5}">
                          <a16:colId xmlns:a16="http://schemas.microsoft.com/office/drawing/2014/main" val="2594378660"/>
                        </a:ext>
                      </a:extLst>
                    </a:gridCol>
                    <a:gridCol w="1075539">
                      <a:extLst>
                        <a:ext uri="{9D8B030D-6E8A-4147-A177-3AD203B41FA5}">
                          <a16:colId xmlns:a16="http://schemas.microsoft.com/office/drawing/2014/main" val="34281357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0164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5432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0,095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0,038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0,223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142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0,085</a:t>
                          </a:r>
                          <a:endParaRPr lang="en-US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0,095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2369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0,106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134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0,101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298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US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55121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902492"/>
                  </p:ext>
                </p:extLst>
              </p:nvPr>
            </p:nvGraphicFramePr>
            <p:xfrm>
              <a:off x="911668" y="2922092"/>
              <a:ext cx="812800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603899723"/>
                        </a:ext>
                      </a:extLst>
                    </a:gridCol>
                    <a:gridCol w="1159661">
                      <a:extLst>
                        <a:ext uri="{9D8B030D-6E8A-4147-A177-3AD203B41FA5}">
                          <a16:colId xmlns:a16="http://schemas.microsoft.com/office/drawing/2014/main" val="866431542"/>
                        </a:ext>
                      </a:extLst>
                    </a:gridCol>
                    <a:gridCol w="1465006">
                      <a:extLst>
                        <a:ext uri="{9D8B030D-6E8A-4147-A177-3AD203B41FA5}">
                          <a16:colId xmlns:a16="http://schemas.microsoft.com/office/drawing/2014/main" val="3112294013"/>
                        </a:ext>
                      </a:extLst>
                    </a:gridCol>
                    <a:gridCol w="1465007">
                      <a:extLst>
                        <a:ext uri="{9D8B030D-6E8A-4147-A177-3AD203B41FA5}">
                          <a16:colId xmlns:a16="http://schemas.microsoft.com/office/drawing/2014/main" val="362677661"/>
                        </a:ext>
                      </a:extLst>
                    </a:gridCol>
                    <a:gridCol w="1337187">
                      <a:extLst>
                        <a:ext uri="{9D8B030D-6E8A-4147-A177-3AD203B41FA5}">
                          <a16:colId xmlns:a16="http://schemas.microsoft.com/office/drawing/2014/main" val="2594378660"/>
                        </a:ext>
                      </a:extLst>
                    </a:gridCol>
                    <a:gridCol w="1075539">
                      <a:extLst>
                        <a:ext uri="{9D8B030D-6E8A-4147-A177-3AD203B41FA5}">
                          <a16:colId xmlns:a16="http://schemas.microsoft.com/office/drawing/2014/main" val="342813575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1053" t="-952" r="-464211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0041" t="-952" r="-265975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1250" t="-952" r="-167083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8767" t="-952" r="-83105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54237" t="-952" r="-2825" b="-36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0164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" t="-173770" r="-401498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54327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" t="-273770" r="-401498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0,095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0,038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0,223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142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" t="-373770" r="-40149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0,085</a:t>
                          </a:r>
                          <a:endParaRPr lang="en-US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0,095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2369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" t="-473770" r="-40149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0,106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134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" t="-573770" r="-4014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0,011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0,101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298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" t="-673770" r="-4014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US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55121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8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Поређењем алтернатива по вредности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добија се следећи редослед: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Cyrl-RS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Cyrl-RS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Cyrl-RS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Cyrl-RS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Рачунамо вредности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RS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добијамо нову табелу:</a:t>
                </a: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483180"/>
                  </p:ext>
                </p:extLst>
              </p:nvPr>
            </p:nvGraphicFramePr>
            <p:xfrm>
              <a:off x="911667" y="3413705"/>
              <a:ext cx="812800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590797638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113462208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47622487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012941138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092035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817394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124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0,2435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0,0664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0,3322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0,6421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203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0,3224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0,179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0,3127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0,8141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343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0,3042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0,3322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0,3224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0,0664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1,0252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349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0,0664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0,2161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0,3431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0,2161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0,8417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241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0,3127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0,071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0,3837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704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483180"/>
                  </p:ext>
                </p:extLst>
              </p:nvPr>
            </p:nvGraphicFramePr>
            <p:xfrm>
              <a:off x="911667" y="3413705"/>
              <a:ext cx="8128002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590797638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113462208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47622487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012941138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092035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817394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639" r="-40089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01" t="-1639" r="-302703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901" t="-1639" r="-202703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103" t="-1639" r="-101794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51" t="-1639" r="-2252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124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0" t="-101639" r="-50315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0,2435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0,0664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0,3322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0,6421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2037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0" t="-201639" r="-50315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0,3224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0,179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0,3127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0,8141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3439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0" t="-301639" r="-50315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0,3042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0,3322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0,3224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0,0664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1,0252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349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0" t="-401639" r="-50315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0,0664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0,2161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0,3431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0,2161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0,8417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2417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0" t="-501639" r="-5031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0,3127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0,071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0,3837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70413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21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Преференцијски бројеви алтернатива су:</a:t>
                </a:r>
              </a:p>
              <a:p>
                <a:pPr marL="0" indent="0" algn="just">
                  <a:buNone/>
                </a:pP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Применом метода неодређености коначан редослед алтернатива је следећи:</a:t>
                </a: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Cyrl-RS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Cyrl-RS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Cyrl-R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r-Cyrl-RS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194032"/>
                  </p:ext>
                </p:extLst>
              </p:nvPr>
            </p:nvGraphicFramePr>
            <p:xfrm>
              <a:off x="1019278" y="2823769"/>
              <a:ext cx="812800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484281829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94706943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46460570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35292543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48996662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9095072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r-Cyrl-RS" sz="18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r-Cyrl-RS" sz="18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r-Cyrl-RS" sz="18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r-Cyrl-RS" sz="1800" b="1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1177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0,6421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0,8141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1,0252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0,8417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0,3837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1912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194032"/>
                  </p:ext>
                </p:extLst>
              </p:nvPr>
            </p:nvGraphicFramePr>
            <p:xfrm>
              <a:off x="1019278" y="2823769"/>
              <a:ext cx="8128002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484281829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94706943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46460570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35292543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48996662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9095072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639" r="-40044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901" t="-1639" r="-3022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901" t="-1639" r="-2022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103" t="-1639" r="-10134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51" t="-1639" r="-1802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1177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0" t="-101639" r="-50270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0,6421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0,8141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1,0252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0,8417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0,3837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19129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12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Овај метод упоређује акције у паровима. Прво се испитује степен сагласности између тежина преференција и упарених веза доминације (између појединих акција), а онда степен несагласности по коме се оцена тежина појединих акција међусобно разликује. Зато се овај метод назива и анализа сагласности.</a:t>
                </a:r>
              </a:p>
              <a:p>
                <a:pPr marL="0" indent="0" algn="just">
                  <a:buNone/>
                </a:pP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 2.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Управа предузећа одлучује о куповини уређаја за заштиту грађевинског објекта од пожара. Понуђени су уређаји четири произвођача и за сваки од њих је дато шест атрибута за које су прикупљени подаци. Изабрати најбољи уређај (алтернативу) на основу датих података: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максимална брзина дојаве пожара,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r-Cyrl-R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максимална брзина реаговања,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r-Cyrl-R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Cyrl-RS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величина уређаја,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r-Cyrl-R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цена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r-Cyrl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r-Cyrl-R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sr-Cyrl-R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sr-Cyrl-R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e>
                    </m:d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дин.,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r-Cyrl-R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поузданост (квалитативна оцена),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r-Cyrl-RS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квалитет израде (квалитативна оцена).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42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2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Дата је матрица одлучивања:</a:t>
                </a: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1500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висока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просечна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180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1100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врло висока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висока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7.5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просечна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врло висока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1600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ниска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просечна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Користи се биполарна скала (0-10):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– врло низак ниво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– низак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– средњи (просечни)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– висок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– врло висок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5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65760"/>
          </a:xfrm>
        </p:spPr>
        <p:txBody>
          <a:bodyPr>
            <a:normAutofit fontScale="90000"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114697"/>
                <a:ext cx="8596668" cy="4926665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основу скале се добија следећа матрица одлучивања: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Cyrl-RS" b="0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sr-Cyrl-RS" b="0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r-Cyrl-R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Cyrl-RS" b="0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sr-Cyrl-RS" b="0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Cyrl-RS" b="0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sr-Cyrl-RS" b="0" i="1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sr-Cyrl-R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7.5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Корак 1.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Нормализована матрица одлучивања: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је вредност акције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односу на атрибут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.4741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0.4264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0.531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0.4261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0.5466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0.3727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0.5689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0.6396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0.3894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0.6392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0.7028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0.5217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0.5057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0.5117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0.4956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0.5327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0.3904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0.6708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0.4425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0.3838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0.5664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0.3551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0.2343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0.3727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нпр.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1.5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1.6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1.4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=0.4741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114697"/>
                <a:ext cx="8596668" cy="4926665"/>
              </a:xfrm>
              <a:blipFill>
                <a:blip r:embed="rId2"/>
                <a:stretch>
                  <a:fillRect l="-426" t="-371" r="-496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4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Корак 2.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Тежинска нормализована матрица одлучивања (</a:t>
                </a:r>
                <a:r>
                  <a:rPr lang="en-US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TN=NT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Доносилац одлуке мора да искаже своје преференције према атрибутима на основу којих бира један од 4 уређаја. Затим се рачуна тзв. тежинска нормализована матрица одлучивања. За дати пример доносилац одлуке је изабрао следеће преференце у односу на анализиране атрибуте:</a:t>
                </a: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0.1, 0.2, 0.1, 0.3, 0.2, 0.1</m:t>
                          </m:r>
                        </m:e>
                      </m:d>
                    </m:oMath>
                  </m:oMathPara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4741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0853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531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1278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1093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3727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5689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1279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3894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1916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5217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5057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1023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4956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1598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0781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6708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4425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0768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5664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1065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0469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3727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785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6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6983"/>
          </a:xfrm>
        </p:spPr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ELECTRE</a:t>
            </a:r>
            <a:r>
              <a:rPr lang="sr-Cyrl-RS" sz="1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1871" y="1506583"/>
                <a:ext cx="8596668" cy="535141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Корак </a:t>
                </a:r>
                <a:r>
                  <a:rPr lang="en-U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Одређивање скупова сагласности и несагласности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Упоређују се парови акција. Скуп сагласности за све акције </a:t>
                </a:r>
                <a:r>
                  <a:rPr lang="en-US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све критеријуме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Скуп несагласности је: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𝑝𝑗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𝑟𝑗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нпр. </a:t>
                </a:r>
                <a:r>
                  <a:rPr lang="sr-Cyrl-RS" u="sng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Упоређивање акција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u="sng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u="sng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sr-Cyrl-RS" b="0" i="1" u="sng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RS" u="sng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1,2,5,6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1,2,5,6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</m:e>
                    </m:d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1,2,6</m:t>
                        </m:r>
                      </m:e>
                    </m:d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1,2,5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,6</m:t>
                        </m:r>
                      </m:e>
                    </m:d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1,2,5,6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1,2,5,6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</m:e>
                    </m:d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1,2,6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3,4,5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1,2,5,6</m:t>
                        </m:r>
                      </m:e>
                    </m:d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3,4,6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1,2,5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1,2,5,6</m:t>
                        </m:r>
                      </m:e>
                    </m:d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1,2,5,6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1,2,5,6</m:t>
                        </m:r>
                      </m:e>
                    </m:d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871" y="1506583"/>
                <a:ext cx="8596668" cy="5351417"/>
              </a:xfrm>
              <a:blipFill>
                <a:blip r:embed="rId2"/>
                <a:stretch>
                  <a:fillRect l="-638" t="-569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3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Корак 4.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Одређивање матрице сагласности: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Елементе ове матрице чине тзв. индекси сагласности. Њихова вредност се рачуна као сума преференција (тежина):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𝑝𝑟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нпр.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=0.1+0.2+0.2+0.1=0.6</m:t>
                    </m:r>
                  </m:oMath>
                </a14:m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Већа вредност 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указује на већу пожељност акције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односу на акцију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(према критеријуму сагласности).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Матрица сагласности: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1413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Ентропија је важан појам у теорији одлучивања.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су познати подаци из таблице одлучивања, тј., вредности алтернатива по појединим  критеријумима, за рачунање тежина критеријума се може користити ентропија.</a:t>
            </a:r>
          </a:p>
          <a:p>
            <a:pPr marL="0" indent="0" algn="just">
              <a:buNone/>
            </a:pP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Помоћу ентропије се мери очекивани садржај информације неке поруке у теорији информација. Ентропија претставља меру за количину неодређености (несигурности).</a:t>
            </a:r>
          </a:p>
          <a:p>
            <a:pPr marL="0" indent="0" algn="just">
              <a:buNone/>
            </a:pP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претставља метод за вишекритеријумску оптимизацију.</a:t>
            </a:r>
            <a:endParaRPr lang="sr-Cyrl-R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45326"/>
                <a:ext cx="8596668" cy="479603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Корак </a:t>
                </a:r>
                <a:r>
                  <a:rPr lang="en-U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Одређивање матрице несагласности: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Испитује се степен несагласности тј., да ли је акција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мање пожељна од акције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Уводи се индекс несагласности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Већа вредност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указује да је 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акција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мање пожељна од акције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𝑝𝑟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Гледа се матрица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Нпр. за акције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sr-Cyrl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sr-Cyrl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се одузимају друга и четврта врста, а у бројиоцу су елементи за трећи и четврти атрибут јер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0.0177, 0.0853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0.0126, 0.0511, 0.0177, 0.0852, 0.0937, 0.0149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0.0853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0.0937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=0.9095</m:t>
                      </m:r>
                    </m:oMath>
                  </m:oMathPara>
                </a14:m>
                <a:endParaRPr lang="en-US" b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Матрица несагласности гласи: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6671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9329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3411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116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9095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5864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45326"/>
                <a:ext cx="8596668" cy="4796037"/>
              </a:xfrm>
              <a:blipFill>
                <a:blip r:embed="rId2"/>
                <a:stretch>
                  <a:fillRect l="-426" t="-762" r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r-Cyrl-R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ELECTRE</a:t>
                </a:r>
                <a:r>
                  <a:rPr lang="sr-Cyrl-R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r-Cyrl-RS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                                         </m:t>
                    </m:r>
                    <m:r>
                      <a:rPr lang="en-US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0.6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0.6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0.6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0.6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0.6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45326"/>
                <a:ext cx="8596668" cy="479603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Корак </a:t>
                </a:r>
                <a:r>
                  <a:rPr lang="en-U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Одређивање матрице сагласн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доминације (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MSD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Елементи су просечни индекси сагласности: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𝑃𝐼𝑆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eqAr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eqAr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=0.5083</m:t>
                          </m:r>
                        </m:e>
                      </m:nary>
                    </m:oMath>
                  </m:oMathPara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основу ове вредности акција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има шансе да буде пожељнија од акције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само ако за њу важи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𝑃𝐼𝑆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MSD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се формира на основу критеријума: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𝑚𝑠𝑑</m:t>
                        </m:r>
                      </m:e>
                      <m:sub>
                        <m:sSub>
                          <m:sSubPr>
                            <m:ctrlPr>
                              <a:rPr lang="sr-Cyrl-R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𝑃𝐼𝑆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𝑚𝑠𝑑</m:t>
                        </m:r>
                      </m:e>
                      <m:sub>
                        <m:sSub>
                          <m:sSubPr>
                            <m:ctrlPr>
                              <a:rPr lang="sr-Cyrl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Cyrl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𝑃𝐼𝑆</m:t>
                    </m:r>
                  </m:oMath>
                </a14:m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Нпр. Гледа се матрица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(број акција):</a:t>
                </a: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0+0,4+0,6+0,6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sr-Cyrl-R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sr-Cyrl-R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4−1</m:t>
                              </m:r>
                            </m:e>
                          </m:d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0,6+0+0,5+0,6</m:t>
                          </m:r>
                        </m:num>
                        <m:den>
                          <m:r>
                            <a:rPr lang="sr-Cyrl-R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sr-Cyrl-R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sr-Cyrl-R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4−1</m:t>
                              </m:r>
                            </m:e>
                          </m:d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0,4+0,5+0+0,6</m:t>
                          </m:r>
                        </m:num>
                        <m:den>
                          <m:r>
                            <a:rPr lang="sr-Cyrl-R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sr-Cyrl-R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sr-Cyrl-R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4−1</m:t>
                              </m:r>
                            </m:e>
                          </m:d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0,5+0,4+0,4+0</m:t>
                          </m:r>
                        </m:num>
                        <m:den>
                          <m:r>
                            <a:rPr lang="sr-Cyrl-R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sr-Cyrl-R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sr-Cyrl-R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4−1</m:t>
                              </m:r>
                            </m:e>
                          </m:d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Cyrl-R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0,5083</m:t>
                      </m:r>
                    </m:oMath>
                  </m:oMathPara>
                </a14:m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MSD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45326"/>
                <a:ext cx="8596668" cy="4796037"/>
              </a:xfrm>
              <a:blipFill>
                <a:blip r:embed="rId3"/>
                <a:stretch>
                  <a:fillRect l="-284" t="-1144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7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r-Cyrl-R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 </a:t>
                </a:r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ELECTRE</a:t>
                </a:r>
                <a:r>
                  <a:rPr lang="sr-Cyrl-R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0.6671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0.9329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0.3411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0.5116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0.9095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0.5864</m:t>
                              </m:r>
                            </m:e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37212"/>
                <a:ext cx="8596668" cy="479603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Корак 7.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Одређивање матрице несагласн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доминације (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MNSD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Слично се дефинише као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MSD</m:t>
                    </m:r>
                    <m:r>
                      <a:rPr lang="sr-Cyrl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Елементи су просечни индекси несагласности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који се одређују на основу матрице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𝑃𝐼𝑁𝑆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eqAr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eqAr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се формира на основу критеријума: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𝑚𝑛𝑠𝑑</m:t>
                        </m:r>
                      </m:e>
                      <m:sub>
                        <m:sSub>
                          <m:sSubPr>
                            <m:ctrlPr>
                              <a:rPr lang="sr-Cyrl-R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𝑠𝑑</m:t>
                        </m:r>
                      </m:e>
                      <m:sub>
                        <m:sSub>
                          <m:sSubPr>
                            <m:ctrlPr>
                              <a:rPr lang="sr-Cyrl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Cyrl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SD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37212"/>
                <a:ext cx="8596668" cy="4796037"/>
              </a:xfrm>
              <a:blipFill>
                <a:blip r:embed="rId3"/>
                <a:stretch>
                  <a:fillRect l="-567" t="-763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4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45326"/>
                <a:ext cx="8596668" cy="479603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Корак </a:t>
                </a:r>
                <a:r>
                  <a:rPr lang="en-U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Одређивање матрице агрегатне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доминације (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MAD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0" indent="0" algn="just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SD</m:t>
                    </m:r>
                  </m:oMath>
                </a14:m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MAD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r-Cyrl-R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Корак </a:t>
                </a:r>
                <a:r>
                  <a:rPr lang="en-U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sr-Cyrl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Елиминисање мање жељених акција:</a:t>
                </a: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Ако је члан матрице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MAD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r-Cyrl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тада акција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доминира над акцијом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оба критеријума, несагласности и сагласности.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Али, ово не значи да не постоји нека друга акција која не доминира над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 методи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ELECTRE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 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није под доминацијом неке друге акције гласи: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r-Cyrl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бар једно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sr-Cyrl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Cyrl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све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Акција са већим бројем елемената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𝑚𝑎𝑑</m:t>
                        </m:r>
                      </m:e>
                      <m:sub>
                        <m:sSub>
                          <m:sSubPr>
                            <m:ctrlPr>
                              <a:rPr lang="sr-Cyrl-R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доминира над осталим, а када је број таквих елемената исти није могуће одредити стање доминације.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наш пример: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𝑚𝑎𝑑</m:t>
                        </m:r>
                      </m:e>
                      <m:sub>
                        <m:r>
                          <a:rPr lang="sr-Cyrl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одакле следи да акција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sr-Cyrl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доминира над осталим акцијама.</a:t>
                </a: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45326"/>
                <a:ext cx="8596668" cy="4796037"/>
              </a:xfrm>
              <a:blipFill>
                <a:blip r:embed="rId2"/>
                <a:stretch>
                  <a:fillRect l="-284" t="-1144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7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Вишекритеријумски модел је дефинисан подацима у следећој таблици:</a:t>
                </a: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 критеријуми по којима се рангирају алтернативе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/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9504291"/>
                  </p:ext>
                </p:extLst>
              </p:nvPr>
            </p:nvGraphicFramePr>
            <p:xfrm>
              <a:off x="911668" y="2872931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2995269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7241922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73956595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47324098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358859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258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4473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238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758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9504291"/>
                  </p:ext>
                </p:extLst>
              </p:nvPr>
            </p:nvGraphicFramePr>
            <p:xfrm>
              <a:off x="911668" y="2872931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2995269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7241922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73956595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47324098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358859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1639" r="-301498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1639" r="-20263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39" r="-10187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639" r="-187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258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5" t="-101639" r="-40149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101639" r="-30149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101639" r="-20263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1639" r="-10187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1639" r="-1873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4473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5" t="-201639" r="-40149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201639" r="-30149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201639" r="-202632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1639" r="-10187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1639" r="-187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238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5" t="-301639" r="-40149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301639" r="-30149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301639" r="-20263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1639" r="-10187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301639" r="-187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12758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50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Овај модел се преводи у нови вишекритеријумски модел где су критеријуми сведени на максимум:</a:t>
                </a: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/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Због ове релације се каже да је ово систем у смислу теорије информација.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785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818268"/>
                  </p:ext>
                </p:extLst>
              </p:nvPr>
            </p:nvGraphicFramePr>
            <p:xfrm>
              <a:off x="911668" y="2872931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2995269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7241922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73956595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47324098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358859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258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4473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238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758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818268"/>
                  </p:ext>
                </p:extLst>
              </p:nvPr>
            </p:nvGraphicFramePr>
            <p:xfrm>
              <a:off x="911668" y="2872931"/>
              <a:ext cx="8128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29952697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7241922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73956595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47324098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358859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1639" r="-301498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1639" r="-202632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39" r="-101873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639" r="-1873" b="-3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258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5" t="-101639" r="-401498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101639" r="-301498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101639" r="-202632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1639" r="-101873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1639" r="-1873" b="-2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4473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5" t="-201639" r="-401498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201639" r="-301498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201639" r="-202632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1639" r="-101873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201639" r="-1873" b="-1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2389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5" t="-301639" r="-401498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5" t="-301639" r="-301498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128" t="-301639" r="-202632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1639" r="-101873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301639" r="-1873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12758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71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Наравно, овај систем има одређену несигурност – ентропију: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mtClean="0"/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Ако је за свако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j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модел је истоветан у потпуности са моделима у смислу теорије информација,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је величина у којој функција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има максимум.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Ако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sr-Cyrl-R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𝑚𝑛</m:t>
                        </m:r>
                      </m:den>
                    </m:f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свако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ентропија има максималну вредност: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тада су све алтернативе равноправне (подједнако добре или лоше) и може се извршити било која. Наравно, ово се у пракси не дешава.</a:t>
                </a:r>
                <a:endParaRPr lang="sr-Cyrl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1413" r="-638" b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4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1. Применом методе неодређености, одредити редослед избора алтернатива. </a:t>
            </a:r>
          </a:p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3851341"/>
                  </p:ext>
                </p:extLst>
              </p:nvPr>
            </p:nvGraphicFramePr>
            <p:xfrm>
              <a:off x="1771585" y="2951771"/>
              <a:ext cx="6773335" cy="3319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63007206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54000736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2927058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81266354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444944501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Алтернативе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Критеријуми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1995840"/>
                      </a:ext>
                    </a:extLst>
                  </a:tr>
                  <a:tr h="454660">
                    <a:tc v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609990"/>
                      </a:ext>
                    </a:extLst>
                  </a:tr>
                  <a:tr h="185420"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Захтев </a:t>
                          </a:r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max-min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7550019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40378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5750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875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13904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7596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8653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3851341"/>
                  </p:ext>
                </p:extLst>
              </p:nvPr>
            </p:nvGraphicFramePr>
            <p:xfrm>
              <a:off x="1771585" y="2951771"/>
              <a:ext cx="6773335" cy="3319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63007206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540007366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2927058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81266354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444944501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Алтернативе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Критеријуми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1995840"/>
                      </a:ext>
                    </a:extLst>
                  </a:tr>
                  <a:tr h="454660">
                    <a:tc v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2857" r="-300897" b="-37523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01" t="-62857" r="-202252" b="-37523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552" t="-62857" r="-101345" b="-37523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351" t="-62857" r="-1802" b="-37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609990"/>
                      </a:ext>
                    </a:extLst>
                  </a:tr>
                  <a:tr h="185420"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r-Cyrl-R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Захтев </a:t>
                          </a:r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max-min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7550019"/>
                      </a:ext>
                    </a:extLst>
                  </a:tr>
                  <a:tr h="454660">
                    <a:tc v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40378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" t="-410000" r="-402703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5750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" t="-501639" r="-40270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875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" t="-601639" r="-40270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13904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" t="-701639" r="-40270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7596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" t="-801639" r="-40270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8653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89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Доносилац одлуке бира функције које имају преференцијски карактер. Ове функције у случајевима критеријума максимума су неопадајуће, а у случају захтева за минимизацијом су нерастуће и у оба случаја врше предликавање у скуп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[0,1].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Доносилац одлуке води рачуна о томе које су дате вредности прихватљиве, а које су мање прихватљиве. Оне које су прихватљиве се пресликавају у вредност ближе јединици, а оне које су мање прихватљиве ближе нули.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Изабране се следеће функције:</a:t>
                </a:r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критеријум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R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−∞,1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−0,1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[2,5)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∈[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0,267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−0,434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+0,4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42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7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критеријум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R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−∞,2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−0,2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2,3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[3,5)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∈[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−1,1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0,02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+0,8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критеријум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Cyrl-R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−∞,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033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+1,5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15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18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∈[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∈[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25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−0,267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+5,7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0,02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+0,625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,+∞)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2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неодређености (метод за вишекритеријумску оптимизацију)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</a:t>
                </a:r>
                <a:r>
                  <a:rPr lang="sr-Cyrl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критеријум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r-Cyrl-R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−∞,−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+1,6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3.5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∈[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3.5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5.5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∈[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5.5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−0,4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+2,3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+1,2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,+∞)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smtClean="0"/>
              </a:p>
              <a:p>
                <a:pPr marL="0" indent="0" algn="just">
                  <a:buNone/>
                </a:pPr>
                <a:r>
                  <a:rPr lang="sr-Cyrl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Вредности из табеле се преводе у вредности између 0 и 1 по појединим критеријумима помоћу одговарајуће функције. Добија се следећа табела:</a:t>
                </a:r>
              </a:p>
              <a:p>
                <a:pPr marL="0" indent="0" algn="just">
                  <a:buNone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785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9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664</TotalTime>
  <Words>858</Words>
  <Application>Microsoft Office PowerPoint</Application>
  <PresentationFormat>Widescreen</PresentationFormat>
  <Paragraphs>408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Times New Roman</vt:lpstr>
      <vt:lpstr>Trebuchet MS</vt:lpstr>
      <vt:lpstr>Wingdings 3</vt:lpstr>
      <vt:lpstr>Facet</vt:lpstr>
      <vt:lpstr>ТЕОРИЈА ОДЛУЧИВАЊА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неодређености (метод за вишекритеријумску оптимизацију)</vt:lpstr>
      <vt:lpstr>Метод ELECTRE</vt:lpstr>
      <vt:lpstr>Метод ELECTRE</vt:lpstr>
      <vt:lpstr>Метод ELECTRE</vt:lpstr>
      <vt:lpstr>Метод ELECTRE</vt:lpstr>
      <vt:lpstr>Метод ELECTRE </vt:lpstr>
      <vt:lpstr>Метод ELECTRE</vt:lpstr>
      <vt:lpstr>Метод ELECTRE</vt:lpstr>
      <vt:lpstr>Метод ELECTRE                                                                                                             S=[■8(0&amp;0.4&amp;0.6&amp;0.6@0.6&amp;0&amp;0.5&amp;0.6@0.4&amp;0.5&amp;0&amp;0.6@0.5&amp;0.4&amp;0.4&amp;0)] </vt:lpstr>
      <vt:lpstr>Метод ELECTRE                                                  NS=[■8(0&amp;0.6671&amp;0.9329&amp;0.3411@1&amp;0&amp;0.5116&amp;0.9095@1&amp;1&amp;0&amp;1@1&amp;1&amp;0.5864&amp;0)] </vt:lpstr>
      <vt:lpstr>Метод ELECTRE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Стабло одлучивања</dc:title>
  <dc:creator>Bojana Zlatkovic</dc:creator>
  <cp:lastModifiedBy>Bojana Zlatkovic</cp:lastModifiedBy>
  <cp:revision>185</cp:revision>
  <dcterms:created xsi:type="dcterms:W3CDTF">2020-11-19T14:05:55Z</dcterms:created>
  <dcterms:modified xsi:type="dcterms:W3CDTF">2021-12-16T17:31:04Z</dcterms:modified>
</cp:coreProperties>
</file>